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5"/>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F7285D-0233-41B8-B41C-34FA17DED5F3}" type="datetimeFigureOut">
              <a:rPr lang="en-US" smtClean="0"/>
              <a:pPr/>
              <a:t>12/15/2019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A64128-FD00-40C4-B57F-B6D5B44A0AEA}" type="slidenum">
              <a:rPr lang="en-US" smtClean="0"/>
              <a:pPr/>
              <a:t>‹#›</a:t>
            </a:fld>
            <a:endParaRPr lang="en-US"/>
          </a:p>
        </p:txBody>
      </p:sp>
    </p:spTree>
    <p:extLst>
      <p:ext uri="{BB962C8B-B14F-4D97-AF65-F5344CB8AC3E}">
        <p14:creationId xmlns:p14="http://schemas.microsoft.com/office/powerpoint/2010/main" val="3843313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0A64128-FD00-40C4-B57F-B6D5B44A0AEA}" type="slidenum">
              <a:rPr lang="en-US" smtClean="0"/>
              <a:pPr/>
              <a:t>2</a:t>
            </a:fld>
            <a:endParaRPr lang="en-US"/>
          </a:p>
        </p:txBody>
      </p:sp>
    </p:spTree>
    <p:extLst>
      <p:ext uri="{BB962C8B-B14F-4D97-AF65-F5344CB8AC3E}">
        <p14:creationId xmlns:p14="http://schemas.microsoft.com/office/powerpoint/2010/main" val="2999623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12/15/2019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12/15/2019</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12/15/2019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12/15/2019</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12/15/2019</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12/15/2019</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12/15/2019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en.wikipedia.org/wiki/Information_privacy" TargetMode="External"/><Relationship Id="rId3" Type="http://schemas.openxmlformats.org/officeDocument/2006/relationships/hyperlink" Target="https://en.wikipedia.org/wiki/Computer_data_storage" TargetMode="External"/><Relationship Id="rId7" Type="http://schemas.openxmlformats.org/officeDocument/2006/relationships/hyperlink" Target="https://en.wikipedia.org/wiki/Query_language" TargetMode="External"/><Relationship Id="rId2" Type="http://schemas.openxmlformats.org/officeDocument/2006/relationships/hyperlink" Target="https://en.wikipedia.org/wiki/Automatic_identification_and_data_capture" TargetMode="External"/><Relationship Id="rId1" Type="http://schemas.openxmlformats.org/officeDocument/2006/relationships/slideLayout" Target="../slideLayouts/slideLayout2.xml"/><Relationship Id="rId6" Type="http://schemas.openxmlformats.org/officeDocument/2006/relationships/hyperlink" Target="https://en.wikipedia.org/wiki/Data_visualization" TargetMode="External"/><Relationship Id="rId5" Type="http://schemas.openxmlformats.org/officeDocument/2006/relationships/hyperlink" Target="https://en.wikipedia.org/wiki/Data_transmission" TargetMode="External"/><Relationship Id="rId4" Type="http://schemas.openxmlformats.org/officeDocument/2006/relationships/hyperlink" Target="https://en.wikipedia.org/wiki/Data_sharing" TargetMode="External"/><Relationship Id="rId9" Type="http://schemas.openxmlformats.org/officeDocument/2006/relationships/image" Target="../media/image2.jpeg"/></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en.wikipedia.org/wiki/Stuart_K._Card" TargetMode="External"/><Relationship Id="rId3" Type="http://schemas.openxmlformats.org/officeDocument/2006/relationships/hyperlink" Target="https://en.wikipedia.org/wiki/Computer_science" TargetMode="External"/><Relationship Id="rId7" Type="http://schemas.openxmlformats.org/officeDocument/2006/relationships/hyperlink" Target="https://en.wikipedia.org/wiki/Outline_of_human%E2%80%93computer_interaction" TargetMode="External"/><Relationship Id="rId2" Type="http://schemas.openxmlformats.org/officeDocument/2006/relationships/hyperlink" Target="https://en.wikipedia.org/wiki/User_(computing)" TargetMode="External"/><Relationship Id="rId1" Type="http://schemas.openxmlformats.org/officeDocument/2006/relationships/slideLayout" Target="../slideLayouts/slideLayout2.xml"/><Relationship Id="rId6" Type="http://schemas.openxmlformats.org/officeDocument/2006/relationships/hyperlink" Target="https://en.wikipedia.org/wiki/Media_studies" TargetMode="External"/><Relationship Id="rId11" Type="http://schemas.openxmlformats.org/officeDocument/2006/relationships/hyperlink" Target="https://en.wikipedia.org/wiki/Human%E2%80%93computer_interaction" TargetMode="External"/><Relationship Id="rId5" Type="http://schemas.openxmlformats.org/officeDocument/2006/relationships/hyperlink" Target="https://en.wikipedia.org/wiki/Design" TargetMode="External"/><Relationship Id="rId10" Type="http://schemas.openxmlformats.org/officeDocument/2006/relationships/hyperlink" Target="https://en.wikipedia.org/wiki/Thomas_P._Moran" TargetMode="External"/><Relationship Id="rId4" Type="http://schemas.openxmlformats.org/officeDocument/2006/relationships/hyperlink" Target="https://en.wikipedia.org/wiki/Behavioral_sciences" TargetMode="External"/><Relationship Id="rId9" Type="http://schemas.openxmlformats.org/officeDocument/2006/relationships/hyperlink" Target="https://en.wikipedia.org/wiki/Allen_Newel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FUTURE OF TECHNOLOGY</a:t>
            </a:r>
            <a:endParaRPr lang="en-US" dirty="0"/>
          </a:p>
        </p:txBody>
      </p:sp>
      <p:sp>
        <p:nvSpPr>
          <p:cNvPr id="3" name="Subtitle 2"/>
          <p:cNvSpPr>
            <a:spLocks noGrp="1"/>
          </p:cNvSpPr>
          <p:nvPr>
            <p:ph type="subTitle" idx="1"/>
          </p:nvPr>
        </p:nvSpPr>
        <p:spPr/>
        <p:txBody>
          <a:bodyPr/>
          <a:lstStyle/>
          <a:p>
            <a:endParaRPr lang="en-GB"/>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2-M Learning</a:t>
            </a:r>
            <a:endParaRPr lang="en-US"/>
          </a:p>
        </p:txBody>
      </p:sp>
      <p:sp>
        <p:nvSpPr>
          <p:cNvPr id="3" name="Content Placeholder 2"/>
          <p:cNvSpPr>
            <a:spLocks noGrp="1"/>
          </p:cNvSpPr>
          <p:nvPr>
            <p:ph sz="quarter" idx="1"/>
          </p:nvPr>
        </p:nvSpPr>
        <p:spPr/>
        <p:txBody>
          <a:bodyPr/>
          <a:lstStyle/>
          <a:p>
            <a:r>
              <a:rPr lang="en-US" dirty="0" smtClean="0"/>
              <a:t>Mobile Learning</a:t>
            </a:r>
          </a:p>
          <a:p>
            <a:r>
              <a:rPr lang="en-US" b="1" dirty="0" smtClean="0"/>
              <a:t>M-learning</a:t>
            </a:r>
            <a:r>
              <a:rPr lang="en-US" dirty="0" smtClean="0"/>
              <a:t> or </a:t>
            </a:r>
            <a:r>
              <a:rPr lang="en-US" b="1" dirty="0" smtClean="0"/>
              <a:t>mobile learning</a:t>
            </a:r>
            <a:r>
              <a:rPr lang="en-US" dirty="0" smtClean="0"/>
              <a:t> is "learning across multiple contexts, through social and content interactions, using personal electronic devices</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Data Handling</a:t>
            </a:r>
            <a:endParaRPr lang="en-US" dirty="0"/>
          </a:p>
        </p:txBody>
      </p:sp>
      <p:sp>
        <p:nvSpPr>
          <p:cNvPr id="3" name="Content Placeholder 2"/>
          <p:cNvSpPr>
            <a:spLocks noGrp="1"/>
          </p:cNvSpPr>
          <p:nvPr>
            <p:ph sz="quarter" idx="1"/>
          </p:nvPr>
        </p:nvSpPr>
        <p:spPr/>
        <p:txBody>
          <a:bodyPr/>
          <a:lstStyle/>
          <a:p>
            <a:r>
              <a:rPr lang="en-US" dirty="0" smtClean="0"/>
              <a:t>Big data challenges include </a:t>
            </a:r>
            <a:r>
              <a:rPr lang="en-US" dirty="0" smtClean="0">
                <a:hlinkClick r:id="rId2" tooltip="Automatic identification and data capture"/>
              </a:rPr>
              <a:t>capturing data</a:t>
            </a:r>
            <a:r>
              <a:rPr lang="en-US" dirty="0" smtClean="0"/>
              <a:t>, </a:t>
            </a:r>
            <a:r>
              <a:rPr lang="en-US" dirty="0" smtClean="0">
                <a:hlinkClick r:id="rId3" tooltip="Computer data storage"/>
              </a:rPr>
              <a:t>data storage</a:t>
            </a:r>
            <a:r>
              <a:rPr lang="en-US" dirty="0" smtClean="0"/>
              <a:t>, data analysis search, </a:t>
            </a:r>
            <a:r>
              <a:rPr lang="en-US" dirty="0" smtClean="0">
                <a:hlinkClick r:id="rId4" tooltip="Data sharing"/>
              </a:rPr>
              <a:t>sharing</a:t>
            </a:r>
            <a:r>
              <a:rPr lang="en-US" dirty="0" smtClean="0"/>
              <a:t>, </a:t>
            </a:r>
            <a:r>
              <a:rPr lang="en-US" dirty="0" smtClean="0">
                <a:hlinkClick r:id="rId5" tooltip="Data transmission"/>
              </a:rPr>
              <a:t>transfer</a:t>
            </a:r>
            <a:r>
              <a:rPr lang="en-US" dirty="0" smtClean="0"/>
              <a:t>, </a:t>
            </a:r>
            <a:r>
              <a:rPr lang="en-US" dirty="0" smtClean="0">
                <a:hlinkClick r:id="rId6" tooltip="Data visualization"/>
              </a:rPr>
              <a:t>visualization</a:t>
            </a:r>
            <a:r>
              <a:rPr lang="en-US" dirty="0" smtClean="0"/>
              <a:t>, </a:t>
            </a:r>
            <a:r>
              <a:rPr lang="en-US" dirty="0" smtClean="0">
                <a:hlinkClick r:id="rId7" tooltip="Query language"/>
              </a:rPr>
              <a:t>querying,</a:t>
            </a:r>
            <a:r>
              <a:rPr lang="en-US" dirty="0" smtClean="0"/>
              <a:t> updating, </a:t>
            </a:r>
            <a:r>
              <a:rPr lang="en-US" dirty="0" smtClean="0">
                <a:hlinkClick r:id="rId8" tooltip="Information privacy"/>
              </a:rPr>
              <a:t>information privacy</a:t>
            </a:r>
            <a:r>
              <a:rPr lang="en-US" dirty="0" smtClean="0"/>
              <a:t> and data source.</a:t>
            </a:r>
          </a:p>
          <a:p>
            <a:endParaRPr lang="en-US" dirty="0"/>
          </a:p>
        </p:txBody>
      </p:sp>
      <p:pic>
        <p:nvPicPr>
          <p:cNvPr id="4" name="Picture 3" descr="422d8f74fe433c01e10cc1bb0201fc54.jpg"/>
          <p:cNvPicPr>
            <a:picLocks noChangeAspect="1"/>
          </p:cNvPicPr>
          <p:nvPr/>
        </p:nvPicPr>
        <p:blipFill>
          <a:blip r:embed="rId9"/>
          <a:stretch>
            <a:fillRect/>
          </a:stretch>
        </p:blipFill>
        <p:spPr>
          <a:xfrm>
            <a:off x="0" y="3200400"/>
            <a:ext cx="8916920" cy="36576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Augmented reality</a:t>
            </a:r>
            <a:br>
              <a:rPr lang="en-US" dirty="0" smtClean="0"/>
            </a:br>
            <a:endParaRPr lang="en-US" dirty="0"/>
          </a:p>
        </p:txBody>
      </p:sp>
      <p:sp>
        <p:nvSpPr>
          <p:cNvPr id="3" name="Content Placeholder 2"/>
          <p:cNvSpPr>
            <a:spLocks noGrp="1"/>
          </p:cNvSpPr>
          <p:nvPr>
            <p:ph sz="quarter" idx="1"/>
          </p:nvPr>
        </p:nvSpPr>
        <p:spPr/>
        <p:txBody>
          <a:bodyPr/>
          <a:lstStyle/>
          <a:p>
            <a:r>
              <a:rPr lang="en-US" b="1" dirty="0" smtClean="0"/>
              <a:t>Augmented reality</a:t>
            </a:r>
            <a:r>
              <a:rPr lang="en-US" dirty="0" smtClean="0"/>
              <a:t> (</a:t>
            </a:r>
            <a:r>
              <a:rPr lang="en-US" b="1" dirty="0" smtClean="0"/>
              <a:t>AR</a:t>
            </a:r>
            <a:r>
              <a:rPr lang="en-US" dirty="0" smtClean="0"/>
              <a:t>) is a direct or indirect live view of a physical, real-world environment whose elements are "augmented" by computer-generated perceptual information, ideally across multiple sensory modalities.</a:t>
            </a:r>
          </a:p>
          <a:p>
            <a:endParaRPr lang="en-US" dirty="0"/>
          </a:p>
        </p:txBody>
      </p:sp>
      <p:pic>
        <p:nvPicPr>
          <p:cNvPr id="4" name="Picture 3" descr="1_K4v3T5GcJVDAxm3IOJ9mQw.jpeg"/>
          <p:cNvPicPr>
            <a:picLocks noChangeAspect="1"/>
          </p:cNvPicPr>
          <p:nvPr/>
        </p:nvPicPr>
        <p:blipFill>
          <a:blip r:embed="rId2"/>
          <a:stretch>
            <a:fillRect/>
          </a:stretch>
        </p:blipFill>
        <p:spPr>
          <a:xfrm>
            <a:off x="533400" y="3581400"/>
            <a:ext cx="8153400" cy="296113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Teaching Program</a:t>
            </a:r>
            <a:br>
              <a:rPr lang="en-US" dirty="0" smtClean="0"/>
            </a:br>
            <a:endParaRPr lang="en-US" dirty="0"/>
          </a:p>
        </p:txBody>
      </p:sp>
      <p:sp>
        <p:nvSpPr>
          <p:cNvPr id="3" name="Content Placeholder 2"/>
          <p:cNvSpPr>
            <a:spLocks noGrp="1"/>
          </p:cNvSpPr>
          <p:nvPr>
            <p:ph sz="quarter" idx="1"/>
          </p:nvPr>
        </p:nvSpPr>
        <p:spPr/>
        <p:txBody>
          <a:bodyPr/>
          <a:lstStyle/>
          <a:p>
            <a:r>
              <a:rPr lang="en-US" dirty="0" smtClean="0"/>
              <a:t>It provides a full digital curriculum, and supports the teacher with tools for curriculum planning, classroom management, and student assessment.</a:t>
            </a:r>
          </a:p>
          <a:p>
            <a:endParaRPr lang="en-US" dirty="0"/>
          </a:p>
        </p:txBody>
      </p:sp>
      <p:pic>
        <p:nvPicPr>
          <p:cNvPr id="4" name="Picture 3" descr="MOOC_poster_mathplourde.jpg"/>
          <p:cNvPicPr>
            <a:picLocks noChangeAspect="1"/>
          </p:cNvPicPr>
          <p:nvPr/>
        </p:nvPicPr>
        <p:blipFill>
          <a:blip r:embed="rId2"/>
          <a:stretch>
            <a:fillRect/>
          </a:stretch>
        </p:blipFill>
        <p:spPr>
          <a:xfrm>
            <a:off x="228600" y="1219200"/>
            <a:ext cx="8610599" cy="529551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Education/Computer science	</a:t>
            </a:r>
            <a:endParaRPr lang="en-US" dirty="0"/>
          </a:p>
        </p:txBody>
      </p:sp>
      <p:sp>
        <p:nvSpPr>
          <p:cNvPr id="3" name="Content Placeholder 2"/>
          <p:cNvSpPr>
            <a:spLocks noGrp="1"/>
          </p:cNvSpPr>
          <p:nvPr>
            <p:ph sz="quarter" idx="1"/>
          </p:nvPr>
        </p:nvSpPr>
        <p:spPr>
          <a:xfrm>
            <a:off x="457200" y="1600200"/>
            <a:ext cx="7772400" cy="2971800"/>
          </a:xfrm>
        </p:spPr>
        <p:txBody>
          <a:bodyPr/>
          <a:lstStyle/>
          <a:p>
            <a:r>
              <a:rPr lang="en-US" dirty="0" smtClean="0"/>
              <a:t>Education is undergoing radical changes. While education used to be mainly frontally held lectures, digital technologies today allow for a wide range of new possibilities. This not only affects education in schools or universities, but also executive education and trainings – lifelong learning is crucial in today’s business world.</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Trends	</a:t>
            </a:r>
            <a:endParaRPr lang="en-US" dirty="0"/>
          </a:p>
        </p:txBody>
      </p:sp>
      <p:sp>
        <p:nvSpPr>
          <p:cNvPr id="3" name="Content Placeholder 2"/>
          <p:cNvSpPr>
            <a:spLocks noGrp="1"/>
          </p:cNvSpPr>
          <p:nvPr>
            <p:ph sz="quarter" idx="1"/>
          </p:nvPr>
        </p:nvSpPr>
        <p:spPr>
          <a:xfrm>
            <a:off x="457200" y="1600200"/>
            <a:ext cx="7543800" cy="2590800"/>
          </a:xfrm>
        </p:spPr>
        <p:txBody>
          <a:bodyPr>
            <a:normAutofit/>
          </a:bodyPr>
          <a:lstStyle/>
          <a:p>
            <a:r>
              <a:rPr lang="en-US" dirty="0" smtClean="0"/>
              <a:t>Technology Trends </a:t>
            </a:r>
          </a:p>
          <a:p>
            <a:r>
              <a:rPr lang="en-US" dirty="0" smtClean="0"/>
              <a:t>Political and Legal Trends</a:t>
            </a:r>
          </a:p>
          <a:p>
            <a:r>
              <a:rPr lang="en-US" dirty="0" smtClean="0"/>
              <a:t>Trends in Society &amp; Customer Needs</a:t>
            </a:r>
          </a:p>
          <a:p>
            <a:r>
              <a:rPr lang="en-US" dirty="0" smtClean="0"/>
              <a:t>Emerging Business Models</a:t>
            </a:r>
          </a:p>
          <a:p>
            <a:r>
              <a:rPr lang="en-US" dirty="0" smtClean="0"/>
              <a:t>Corporate Education and Lifelong Learning</a:t>
            </a:r>
          </a:p>
          <a:p>
            <a:pPr>
              <a:buNone/>
            </a:pPr>
            <a:endParaRPr lang="en-US"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Technology Trends</a:t>
            </a:r>
            <a:endParaRPr lang="en-US" dirty="0"/>
          </a:p>
        </p:txBody>
      </p:sp>
      <p:sp>
        <p:nvSpPr>
          <p:cNvPr id="3" name="Content Placeholder 2"/>
          <p:cNvSpPr>
            <a:spLocks noGrp="1"/>
          </p:cNvSpPr>
          <p:nvPr>
            <p:ph sz="quarter" idx="1"/>
          </p:nvPr>
        </p:nvSpPr>
        <p:spPr>
          <a:xfrm>
            <a:off x="457200" y="1600200"/>
            <a:ext cx="7315200" cy="3733800"/>
          </a:xfrm>
        </p:spPr>
        <p:txBody>
          <a:bodyPr/>
          <a:lstStyle/>
          <a:p>
            <a:r>
              <a:rPr lang="en-US" dirty="0" smtClean="0"/>
              <a:t>Human Computer Interaction</a:t>
            </a:r>
          </a:p>
          <a:p>
            <a:r>
              <a:rPr lang="en-US" dirty="0" smtClean="0"/>
              <a:t>M-Learning</a:t>
            </a:r>
          </a:p>
          <a:p>
            <a:r>
              <a:rPr lang="en-US" dirty="0" smtClean="0"/>
              <a:t>Big Data Handling</a:t>
            </a:r>
          </a:p>
          <a:p>
            <a:r>
              <a:rPr lang="en-US" dirty="0" smtClean="0"/>
              <a:t>Augmented Reality</a:t>
            </a:r>
          </a:p>
          <a:p>
            <a:r>
              <a:rPr lang="en-US" dirty="0" smtClean="0"/>
              <a:t>Digital Teaching Platform</a:t>
            </a:r>
          </a:p>
          <a:p>
            <a:r>
              <a:rPr lang="en-US" dirty="0" smtClean="0"/>
              <a:t>Massive open online courses</a:t>
            </a:r>
          </a:p>
          <a:p>
            <a:r>
              <a:rPr lang="en-US" dirty="0" smtClean="0"/>
              <a:t>3D Printers</a:t>
            </a:r>
          </a:p>
          <a:p>
            <a:r>
              <a:rPr lang="en-US" dirty="0" smtClean="0"/>
              <a:t>Behavior Pattern in Machine Learning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and Legal Trends	</a:t>
            </a:r>
            <a:endParaRPr lang="en-US" dirty="0"/>
          </a:p>
        </p:txBody>
      </p:sp>
      <p:sp>
        <p:nvSpPr>
          <p:cNvPr id="3" name="Content Placeholder 2"/>
          <p:cNvSpPr>
            <a:spLocks noGrp="1"/>
          </p:cNvSpPr>
          <p:nvPr>
            <p:ph sz="quarter" idx="1"/>
          </p:nvPr>
        </p:nvSpPr>
        <p:spPr>
          <a:xfrm>
            <a:off x="457200" y="1600200"/>
            <a:ext cx="7467600" cy="2819400"/>
          </a:xfrm>
        </p:spPr>
        <p:txBody>
          <a:bodyPr/>
          <a:lstStyle/>
          <a:p>
            <a:r>
              <a:rPr lang="en-US" dirty="0" smtClean="0"/>
              <a:t>Academic Collaboration Between Countries</a:t>
            </a:r>
          </a:p>
          <a:p>
            <a:r>
              <a:rPr lang="en-US" dirty="0" smtClean="0"/>
              <a:t>Exploitation of every young individual's potential</a:t>
            </a:r>
            <a:r>
              <a:rPr lang="en-US" b="1" dirty="0" smtClean="0"/>
              <a:t>.</a:t>
            </a:r>
          </a:p>
          <a:p>
            <a:r>
              <a:rPr lang="en-US" dirty="0" smtClean="0"/>
              <a:t>Data protection &amp; privacy concerns</a:t>
            </a:r>
          </a:p>
          <a:p>
            <a:r>
              <a:rPr lang="en-US" dirty="0" smtClean="0"/>
              <a:t>Incentive for Life long Learning</a:t>
            </a:r>
          </a:p>
          <a:p>
            <a:r>
              <a:rPr lang="en-US" dirty="0" smtClean="0"/>
              <a:t>Standardization of Education</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Trends in Society and</a:t>
            </a:r>
            <a:br>
              <a:rPr lang="en-US" b="1" dirty="0" smtClean="0"/>
            </a:br>
            <a:r>
              <a:rPr lang="en-US" b="1" dirty="0" smtClean="0"/>
              <a:t>Customer Needs</a:t>
            </a:r>
            <a:endParaRPr lang="en-US" dirty="0"/>
          </a:p>
        </p:txBody>
      </p:sp>
      <p:sp>
        <p:nvSpPr>
          <p:cNvPr id="3" name="Content Placeholder 2"/>
          <p:cNvSpPr>
            <a:spLocks noGrp="1"/>
          </p:cNvSpPr>
          <p:nvPr>
            <p:ph sz="quarter" idx="1"/>
          </p:nvPr>
        </p:nvSpPr>
        <p:spPr>
          <a:xfrm>
            <a:off x="457200" y="1600200"/>
            <a:ext cx="7239000" cy="3733800"/>
          </a:xfrm>
        </p:spPr>
        <p:txBody>
          <a:bodyPr/>
          <a:lstStyle/>
          <a:p>
            <a:r>
              <a:rPr lang="en-US" dirty="0" smtClean="0"/>
              <a:t>Shifting role of Educators</a:t>
            </a:r>
          </a:p>
          <a:p>
            <a:r>
              <a:rPr lang="en-US" dirty="0" smtClean="0"/>
              <a:t>Students as Creators</a:t>
            </a:r>
          </a:p>
          <a:p>
            <a:r>
              <a:rPr lang="en-US" dirty="0" smtClean="0"/>
              <a:t>Entertainment</a:t>
            </a:r>
          </a:p>
          <a:p>
            <a:r>
              <a:rPr lang="en-US" dirty="0" err="1" smtClean="0"/>
              <a:t>Gamiflication</a:t>
            </a:r>
            <a:endParaRPr lang="en-US" dirty="0" smtClean="0"/>
          </a:p>
          <a:p>
            <a:r>
              <a:rPr lang="en-US" dirty="0" smtClean="0"/>
              <a:t>Personalized Learning</a:t>
            </a:r>
          </a:p>
          <a:p>
            <a:r>
              <a:rPr lang="en-US" dirty="0" smtClean="0"/>
              <a:t>Democratization of Education</a:t>
            </a:r>
          </a:p>
          <a:p>
            <a:r>
              <a:rPr lang="en-US" dirty="0" smtClean="0"/>
              <a:t>Just in Time Learning</a:t>
            </a:r>
          </a:p>
          <a:p>
            <a:r>
              <a:rPr lang="en-US" dirty="0" smtClean="0"/>
              <a:t>Shift Towards Life Long Learning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Emerging business Model</a:t>
            </a:r>
            <a:endParaRPr lang="en-US" dirty="0"/>
          </a:p>
        </p:txBody>
      </p:sp>
      <p:sp>
        <p:nvSpPr>
          <p:cNvPr id="3" name="Content Placeholder 2"/>
          <p:cNvSpPr>
            <a:spLocks noGrp="1"/>
          </p:cNvSpPr>
          <p:nvPr>
            <p:ph sz="quarter" idx="1"/>
          </p:nvPr>
        </p:nvSpPr>
        <p:spPr/>
        <p:txBody>
          <a:bodyPr/>
          <a:lstStyle/>
          <a:p>
            <a:r>
              <a:rPr lang="en-US" b="1" dirty="0" smtClean="0"/>
              <a:t> Emerging Monetization Strategies through Offering Talent Acquisition</a:t>
            </a:r>
          </a:p>
          <a:p>
            <a:r>
              <a:rPr lang="en-US" b="1" dirty="0" smtClean="0"/>
              <a:t>Emerging Business Models based on Educational Marketplaces</a:t>
            </a:r>
          </a:p>
          <a:p>
            <a:r>
              <a:rPr lang="en-US" b="1" dirty="0" smtClean="0"/>
              <a:t>Non-profit Business Models</a:t>
            </a:r>
          </a:p>
          <a:p>
            <a:r>
              <a:rPr lang="en-US" b="1" dirty="0" err="1" smtClean="0"/>
              <a:t>EmergingBusiness</a:t>
            </a:r>
            <a:r>
              <a:rPr lang="en-US" b="1" dirty="0" smtClean="0"/>
              <a:t> </a:t>
            </a:r>
            <a:r>
              <a:rPr lang="en-US" b="1" dirty="0" err="1" smtClean="0"/>
              <a:t>Modelsrelated</a:t>
            </a:r>
            <a:r>
              <a:rPr lang="en-US" b="1" dirty="0" smtClean="0"/>
              <a:t> to Infrastructure Software</a:t>
            </a:r>
          </a:p>
          <a:p>
            <a:r>
              <a:rPr lang="en-US" b="1" dirty="0" err="1" smtClean="0"/>
              <a:t>BusinessOpportunities</a:t>
            </a:r>
            <a:r>
              <a:rPr lang="en-US" b="1" dirty="0" smtClean="0"/>
              <a:t> arising from the Digitization of the Classroom</a:t>
            </a:r>
          </a:p>
          <a:p>
            <a:r>
              <a:rPr lang="en-US" b="1" dirty="0" err="1" smtClean="0"/>
              <a:t>BusinessModelsenabled</a:t>
            </a:r>
            <a:r>
              <a:rPr lang="en-US" b="1" dirty="0" smtClean="0"/>
              <a:t> by Distributed Co-creation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Long Learning</a:t>
            </a:r>
            <a:endParaRPr lang="en-US" dirty="0"/>
          </a:p>
        </p:txBody>
      </p:sp>
      <p:sp>
        <p:nvSpPr>
          <p:cNvPr id="3" name="Content Placeholder 2"/>
          <p:cNvSpPr>
            <a:spLocks noGrp="1"/>
          </p:cNvSpPr>
          <p:nvPr>
            <p:ph sz="quarter" idx="1"/>
          </p:nvPr>
        </p:nvSpPr>
        <p:spPr/>
        <p:txBody>
          <a:bodyPr/>
          <a:lstStyle/>
          <a:p>
            <a:r>
              <a:rPr lang="en-US" b="1" dirty="0" smtClean="0"/>
              <a:t>Continuous Education of Employees</a:t>
            </a:r>
          </a:p>
          <a:p>
            <a:r>
              <a:rPr lang="en-US" b="1" dirty="0" smtClean="0"/>
              <a:t>Employee- Centered Education</a:t>
            </a:r>
          </a:p>
          <a:p>
            <a:r>
              <a:rPr lang="en-US" b="1" dirty="0" smtClean="0"/>
              <a:t>Corporate Online Training</a:t>
            </a:r>
          </a:p>
          <a:p>
            <a:r>
              <a:rPr lang="en-US" b="1" dirty="0" smtClean="0"/>
              <a:t>Rise of Non-Academic Certificates</a:t>
            </a:r>
          </a:p>
          <a:p>
            <a:r>
              <a:rPr lang="en-US" b="1" dirty="0" smtClean="0"/>
              <a:t>Corporate Universities</a:t>
            </a:r>
          </a:p>
          <a:p>
            <a:r>
              <a:rPr lang="en-US" b="1" dirty="0" smtClean="0"/>
              <a:t>Knowledge Sharing among Employees</a:t>
            </a:r>
          </a:p>
          <a:p>
            <a:r>
              <a:rPr lang="en-US" b="1" dirty="0" smtClean="0"/>
              <a:t>Employees as Soft-Skill Experts</a:t>
            </a:r>
          </a:p>
          <a:p>
            <a:r>
              <a:rPr lang="en-US" b="1" dirty="0" smtClean="0"/>
              <a:t>Trend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Trends in Education</a:t>
            </a:r>
            <a:br>
              <a:rPr lang="en-US" dirty="0" smtClean="0"/>
            </a:br>
            <a:r>
              <a:rPr lang="en-US" dirty="0" smtClean="0"/>
              <a:t>Human Computer Interaction</a:t>
            </a:r>
            <a:endParaRPr lang="en-US" dirty="0"/>
          </a:p>
        </p:txBody>
      </p:sp>
      <p:sp>
        <p:nvSpPr>
          <p:cNvPr id="3" name="Content Placeholder 2"/>
          <p:cNvSpPr>
            <a:spLocks noGrp="1"/>
          </p:cNvSpPr>
          <p:nvPr>
            <p:ph sz="quarter" idx="1"/>
          </p:nvPr>
        </p:nvSpPr>
        <p:spPr/>
        <p:txBody>
          <a:bodyPr>
            <a:normAutofit fontScale="92500" lnSpcReduction="10000"/>
          </a:bodyPr>
          <a:lstStyle/>
          <a:p>
            <a:r>
              <a:rPr lang="en-US" b="1" dirty="0" smtClean="0"/>
              <a:t>Human–Computer Interaction</a:t>
            </a:r>
            <a:r>
              <a:rPr lang="en-US" dirty="0" smtClean="0"/>
              <a:t> (commonly referred to as </a:t>
            </a:r>
            <a:r>
              <a:rPr lang="en-US" b="1" dirty="0" smtClean="0"/>
              <a:t>HCI</a:t>
            </a:r>
            <a:r>
              <a:rPr lang="en-US" dirty="0" smtClean="0"/>
              <a:t>) researches the design and use of computer technology, focused on the interfaces between people (</a:t>
            </a:r>
            <a:r>
              <a:rPr lang="en-US" dirty="0" smtClean="0">
                <a:hlinkClick r:id="rId2" tooltip="User (computing)"/>
              </a:rPr>
              <a:t>users</a:t>
            </a:r>
            <a:r>
              <a:rPr lang="en-US" dirty="0" smtClean="0"/>
              <a:t>) and computers. Researchers in the field of HCI both observe the ways in which humans interact with computers and design technologies that let humans interact with computers in novel ways. As a field of research, human-computer interaction is situated at the intersection of </a:t>
            </a:r>
            <a:r>
              <a:rPr lang="en-US" dirty="0" smtClean="0">
                <a:hlinkClick r:id="rId3" tooltip="Computer science"/>
              </a:rPr>
              <a:t>computer science</a:t>
            </a:r>
            <a:r>
              <a:rPr lang="en-US" dirty="0" smtClean="0"/>
              <a:t>, </a:t>
            </a:r>
            <a:r>
              <a:rPr lang="en-US" dirty="0" smtClean="0">
                <a:hlinkClick r:id="rId4" tooltip="Behavioral sciences"/>
              </a:rPr>
              <a:t>behavioral sciences</a:t>
            </a:r>
            <a:r>
              <a:rPr lang="en-US" dirty="0" smtClean="0"/>
              <a:t>, </a:t>
            </a:r>
            <a:r>
              <a:rPr lang="en-US" dirty="0" smtClean="0">
                <a:hlinkClick r:id="rId5" tooltip="Design"/>
              </a:rPr>
              <a:t>design</a:t>
            </a:r>
            <a:r>
              <a:rPr lang="en-US" dirty="0" smtClean="0"/>
              <a:t>, </a:t>
            </a:r>
            <a:r>
              <a:rPr lang="en-US" dirty="0" smtClean="0">
                <a:hlinkClick r:id="rId6" tooltip="Media studies"/>
              </a:rPr>
              <a:t>media studies</a:t>
            </a:r>
            <a:r>
              <a:rPr lang="en-US" dirty="0" smtClean="0"/>
              <a:t>, and </a:t>
            </a:r>
            <a:r>
              <a:rPr lang="en-US" dirty="0" smtClean="0">
                <a:hlinkClick r:id="rId7" tooltip="Outline of human–computer interaction"/>
              </a:rPr>
              <a:t>several other fields of study</a:t>
            </a:r>
            <a:r>
              <a:rPr lang="en-US" dirty="0" smtClean="0"/>
              <a:t>. The term was popularized by </a:t>
            </a:r>
            <a:r>
              <a:rPr lang="en-US" dirty="0" smtClean="0">
                <a:hlinkClick r:id="rId8" tooltip="Stuart K. Card"/>
              </a:rPr>
              <a:t>Stuart K. Card</a:t>
            </a:r>
            <a:r>
              <a:rPr lang="en-US" dirty="0" smtClean="0"/>
              <a:t>, </a:t>
            </a:r>
            <a:r>
              <a:rPr lang="en-US" dirty="0" smtClean="0">
                <a:hlinkClick r:id="rId9" tooltip="Allen Newell"/>
              </a:rPr>
              <a:t>Allen Newell</a:t>
            </a:r>
            <a:r>
              <a:rPr lang="en-US" dirty="0" smtClean="0"/>
              <a:t>, and </a:t>
            </a:r>
            <a:r>
              <a:rPr lang="en-US" dirty="0" smtClean="0">
                <a:hlinkClick r:id="rId10" tooltip="Thomas P. Moran"/>
              </a:rPr>
              <a:t>Thomas P. Moran</a:t>
            </a:r>
            <a:r>
              <a:rPr lang="en-US" dirty="0" smtClean="0"/>
              <a:t> in their seminal 1983 book, </a:t>
            </a:r>
            <a:r>
              <a:rPr lang="en-US" i="1" dirty="0" smtClean="0"/>
              <a:t>The Psychology of Human-Computer Interaction</a:t>
            </a:r>
            <a:r>
              <a:rPr lang="en-US" dirty="0" smtClean="0"/>
              <a:t>, although the authors first used the term in 1980</a:t>
            </a:r>
            <a:r>
              <a:rPr lang="en-US" baseline="30000" dirty="0" smtClean="0">
                <a:hlinkClick r:id="rId11"/>
              </a:rPr>
              <a:t>[1]</a:t>
            </a:r>
            <a:r>
              <a:rPr lang="en-US" dirty="0" smtClean="0"/>
              <a:t> and the first known use was in 1975</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76</TotalTime>
  <Words>277</Words>
  <Application>Microsoft Office PowerPoint</Application>
  <PresentationFormat>On-screen Show (4:3)</PresentationFormat>
  <Paragraphs>61</Paragraphs>
  <Slides>13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Calibri</vt:lpstr>
      <vt:lpstr>Century Schoolbook</vt:lpstr>
      <vt:lpstr>Wingdings</vt:lpstr>
      <vt:lpstr>Wingdings 2</vt:lpstr>
      <vt:lpstr>Oriel</vt:lpstr>
      <vt:lpstr>THE FUTURE OF TECHNOLOGY</vt:lpstr>
      <vt:lpstr>Education/Computer science </vt:lpstr>
      <vt:lpstr>Trends </vt:lpstr>
      <vt:lpstr>Technology Trends</vt:lpstr>
      <vt:lpstr>Political and Legal Trends </vt:lpstr>
      <vt:lpstr>Trends in Society and Customer Needs</vt:lpstr>
      <vt:lpstr>Emerging business Model</vt:lpstr>
      <vt:lpstr>Life Long Learning</vt:lpstr>
      <vt:lpstr>Technology Trends in Education Human Computer Interaction</vt:lpstr>
      <vt:lpstr>2-M Learning</vt:lpstr>
      <vt:lpstr>Big Data Handling</vt:lpstr>
      <vt:lpstr>Augmented reality </vt:lpstr>
      <vt:lpstr>Digital Teaching Program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FUTURE OF EDUCATION</dc:title>
  <dc:creator>Arslan Naeem</dc:creator>
  <cp:lastModifiedBy>Arslan Naeem</cp:lastModifiedBy>
  <cp:revision>22</cp:revision>
  <dcterms:created xsi:type="dcterms:W3CDTF">2006-08-16T00:00:00Z</dcterms:created>
  <dcterms:modified xsi:type="dcterms:W3CDTF">2019-12-14T19:54:46Z</dcterms:modified>
</cp:coreProperties>
</file>